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59" r:id="rId4"/>
    <p:sldId id="260" r:id="rId5"/>
    <p:sldId id="261" r:id="rId6"/>
    <p:sldId id="263" r:id="rId7"/>
    <p:sldId id="262" r:id="rId8"/>
    <p:sldId id="265" r:id="rId9"/>
    <p:sldId id="266" r:id="rId10"/>
    <p:sldId id="267" r:id="rId11"/>
    <p:sldId id="268" r:id="rId12"/>
    <p:sldId id="264"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08"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D00902-789B-405F-9C5A-43E014530630}" type="datetimeFigureOut">
              <a:rPr lang="en-US" smtClean="0"/>
              <a:pPr/>
              <a:t>4/17/2012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CCEB94-FEEE-4B1A-8435-05BF024EA23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847481-84DE-41F4-9241-1B0369E6A65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847481-84DE-41F4-9241-1B0369E6A65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CCEB94-FEEE-4B1A-8435-05BF024EA23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847481-84DE-41F4-9241-1B0369E6A65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5847481-84DE-41F4-9241-1B0369E6A65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D3EFAB-49BD-4CE3-9328-FEB44F8FA1B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3EFAB-49BD-4CE3-9328-FEB44F8FA1B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3EFAB-49BD-4CE3-9328-FEB44F8FA1B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3EFAB-49BD-4CE3-9328-FEB44F8FA1B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D3EFAB-49BD-4CE3-9328-FEB44F8FA1B7}" type="datetimeFigureOut">
              <a:rPr lang="en-US" smtClean="0"/>
              <a:pPr/>
              <a:t>4/17/2012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D3EFAB-49BD-4CE3-9328-FEB44F8FA1B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D3EFAB-49BD-4CE3-9328-FEB44F8FA1B7}" type="datetimeFigureOut">
              <a:rPr lang="en-US" smtClean="0"/>
              <a:pPr/>
              <a:t>4/17/2012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D3EFAB-49BD-4CE3-9328-FEB44F8FA1B7}" type="datetimeFigureOut">
              <a:rPr lang="en-US" smtClean="0"/>
              <a:pPr/>
              <a:t>4/17/2012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3EFAB-49BD-4CE3-9328-FEB44F8FA1B7}" type="datetimeFigureOut">
              <a:rPr lang="en-US" smtClean="0"/>
              <a:pPr/>
              <a:t>4/17/2012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3EFAB-49BD-4CE3-9328-FEB44F8FA1B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3EFAB-49BD-4CE3-9328-FEB44F8FA1B7}" type="datetimeFigureOut">
              <a:rPr lang="en-US" smtClean="0"/>
              <a:pPr/>
              <a:t>4/17/2012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4B5376-D33B-40EC-B71C-4EBFEA4D01A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D3EFAB-49BD-4CE3-9328-FEB44F8FA1B7}" type="datetimeFigureOut">
              <a:rPr lang="en-US" smtClean="0"/>
              <a:pPr/>
              <a:t>4/17/2012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4B5376-D33B-40EC-B71C-4EBFEA4D01A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Song of the Day</a:t>
            </a:r>
            <a:endParaRPr lang="en-US" dirty="0"/>
          </a:p>
        </p:txBody>
      </p:sp>
      <p:pic>
        <p:nvPicPr>
          <p:cNvPr id="4" name="Content Placeholder 3" descr="byrds1.bmp"/>
          <p:cNvPicPr>
            <a:picLocks noGrp="1" noChangeAspect="1"/>
          </p:cNvPicPr>
          <p:nvPr>
            <p:ph idx="1"/>
          </p:nvPr>
        </p:nvPicPr>
        <p:blipFill>
          <a:blip r:embed="rId3" cstate="print"/>
          <a:stretch>
            <a:fillRect/>
          </a:stretch>
        </p:blipFill>
        <p:spPr>
          <a:xfrm>
            <a:off x="685800" y="1524000"/>
            <a:ext cx="3168755" cy="3294784"/>
          </a:xfrm>
        </p:spPr>
      </p:pic>
      <p:pic>
        <p:nvPicPr>
          <p:cNvPr id="5" name="Picture 4" descr="byrds2.jpg"/>
          <p:cNvPicPr>
            <a:picLocks noChangeAspect="1"/>
          </p:cNvPicPr>
          <p:nvPr/>
        </p:nvPicPr>
        <p:blipFill>
          <a:blip r:embed="rId4" cstate="print"/>
          <a:stretch>
            <a:fillRect/>
          </a:stretch>
        </p:blipFill>
        <p:spPr>
          <a:xfrm>
            <a:off x="4876800" y="3733800"/>
            <a:ext cx="2743200" cy="2743200"/>
          </a:xfrm>
          <a:prstGeom prst="rect">
            <a:avLst/>
          </a:prstGeom>
        </p:spPr>
      </p:pic>
      <p:sp>
        <p:nvSpPr>
          <p:cNvPr id="6" name="TextBox 5"/>
          <p:cNvSpPr txBox="1"/>
          <p:nvPr/>
        </p:nvSpPr>
        <p:spPr>
          <a:xfrm>
            <a:off x="4419600" y="1524000"/>
            <a:ext cx="3581400" cy="1938992"/>
          </a:xfrm>
          <a:prstGeom prst="rect">
            <a:avLst/>
          </a:prstGeom>
          <a:noFill/>
        </p:spPr>
        <p:txBody>
          <a:bodyPr wrap="square" rtlCol="0">
            <a:spAutoFit/>
          </a:bodyPr>
          <a:lstStyle/>
          <a:p>
            <a:r>
              <a:rPr lang="en-US" sz="2400" dirty="0" smtClean="0"/>
              <a:t>The </a:t>
            </a:r>
            <a:r>
              <a:rPr lang="en-US" sz="2400" dirty="0" err="1" smtClean="0"/>
              <a:t>Byrds</a:t>
            </a:r>
            <a:endParaRPr lang="en-US" sz="2400" dirty="0" smtClean="0"/>
          </a:p>
          <a:p>
            <a:endParaRPr lang="en-US" sz="2400" dirty="0"/>
          </a:p>
          <a:p>
            <a:r>
              <a:rPr lang="en-US" sz="2400" dirty="0" smtClean="0"/>
              <a:t>“Turn, Turn, Turn”</a:t>
            </a:r>
          </a:p>
          <a:p>
            <a:endParaRPr lang="en-US" sz="2400" dirty="0"/>
          </a:p>
          <a:p>
            <a:r>
              <a:rPr lang="en-US" sz="2400" dirty="0" smtClean="0"/>
              <a:t>Released in 1965</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Vietnam Divided in Two</a:t>
            </a:r>
            <a:endParaRPr lang="en-US" dirty="0"/>
          </a:p>
        </p:txBody>
      </p:sp>
      <p:pic>
        <p:nvPicPr>
          <p:cNvPr id="4" name="Content Placeholder 3" descr="vietnam6.jpg"/>
          <p:cNvPicPr>
            <a:picLocks noGrp="1" noChangeAspect="1"/>
          </p:cNvPicPr>
          <p:nvPr>
            <p:ph idx="1"/>
          </p:nvPr>
        </p:nvPicPr>
        <p:blipFill>
          <a:blip r:embed="rId3" cstate="print"/>
          <a:stretch>
            <a:fillRect/>
          </a:stretch>
        </p:blipFill>
        <p:spPr>
          <a:xfrm>
            <a:off x="304800" y="1371600"/>
            <a:ext cx="1457325" cy="4724400"/>
          </a:xfrm>
        </p:spPr>
      </p:pic>
      <p:pic>
        <p:nvPicPr>
          <p:cNvPr id="5" name="Picture 4" descr="vietnam7.bmp"/>
          <p:cNvPicPr>
            <a:picLocks noChangeAspect="1"/>
          </p:cNvPicPr>
          <p:nvPr/>
        </p:nvPicPr>
        <p:blipFill>
          <a:blip r:embed="rId4" cstate="print"/>
          <a:stretch>
            <a:fillRect/>
          </a:stretch>
        </p:blipFill>
        <p:spPr>
          <a:xfrm>
            <a:off x="1752600" y="1447800"/>
            <a:ext cx="2514600" cy="1770580"/>
          </a:xfrm>
          <a:prstGeom prst="rect">
            <a:avLst/>
          </a:prstGeom>
        </p:spPr>
      </p:pic>
      <p:pic>
        <p:nvPicPr>
          <p:cNvPr id="6" name="Picture 5" descr="vietnam8.bmp"/>
          <p:cNvPicPr>
            <a:picLocks noChangeAspect="1"/>
          </p:cNvPicPr>
          <p:nvPr/>
        </p:nvPicPr>
        <p:blipFill>
          <a:blip r:embed="rId5" cstate="print"/>
          <a:stretch>
            <a:fillRect/>
          </a:stretch>
        </p:blipFill>
        <p:spPr>
          <a:xfrm>
            <a:off x="1752600" y="3505200"/>
            <a:ext cx="2519179" cy="1676399"/>
          </a:xfrm>
          <a:prstGeom prst="rect">
            <a:avLst/>
          </a:prstGeom>
        </p:spPr>
      </p:pic>
      <p:sp>
        <p:nvSpPr>
          <p:cNvPr id="7" name="TextBox 6"/>
          <p:cNvSpPr txBox="1"/>
          <p:nvPr/>
        </p:nvSpPr>
        <p:spPr>
          <a:xfrm>
            <a:off x="4419600" y="1600200"/>
            <a:ext cx="4419600" cy="1200329"/>
          </a:xfrm>
          <a:prstGeom prst="rect">
            <a:avLst/>
          </a:prstGeom>
          <a:noFill/>
        </p:spPr>
        <p:txBody>
          <a:bodyPr wrap="square" rtlCol="0">
            <a:spAutoFit/>
          </a:bodyPr>
          <a:lstStyle/>
          <a:p>
            <a:pPr algn="ctr"/>
            <a:r>
              <a:rPr lang="en-US" u="sng" dirty="0" smtClean="0"/>
              <a:t>North Vietnam</a:t>
            </a:r>
          </a:p>
          <a:p>
            <a:pPr algn="ctr"/>
            <a:endParaRPr lang="en-US" u="sng" dirty="0" smtClean="0"/>
          </a:p>
          <a:p>
            <a:pPr>
              <a:buFont typeface="Arial" pitchFamily="34" charset="0"/>
              <a:buChar char="•"/>
            </a:pPr>
            <a:r>
              <a:rPr lang="en-US" dirty="0" smtClean="0"/>
              <a:t> Communist nation ruled by forces loyal to revolutionary Ho Chi Minh</a:t>
            </a:r>
            <a:endParaRPr lang="en-US" u="sng" dirty="0"/>
          </a:p>
        </p:txBody>
      </p:sp>
      <p:sp>
        <p:nvSpPr>
          <p:cNvPr id="8" name="TextBox 7"/>
          <p:cNvSpPr txBox="1"/>
          <p:nvPr/>
        </p:nvSpPr>
        <p:spPr>
          <a:xfrm>
            <a:off x="4419600" y="3733800"/>
            <a:ext cx="4495800" cy="923330"/>
          </a:xfrm>
          <a:prstGeom prst="rect">
            <a:avLst/>
          </a:prstGeom>
          <a:noFill/>
        </p:spPr>
        <p:txBody>
          <a:bodyPr wrap="square" rtlCol="0">
            <a:spAutoFit/>
          </a:bodyPr>
          <a:lstStyle/>
          <a:p>
            <a:pPr algn="ctr"/>
            <a:r>
              <a:rPr lang="en-US" u="sng" dirty="0" smtClean="0"/>
              <a:t>South Vietnam</a:t>
            </a:r>
          </a:p>
          <a:p>
            <a:pPr>
              <a:buFont typeface="Arial" pitchFamily="34" charset="0"/>
              <a:buChar char="•"/>
            </a:pPr>
            <a:r>
              <a:rPr lang="en-US" dirty="0"/>
              <a:t> </a:t>
            </a:r>
            <a:r>
              <a:rPr lang="en-US" dirty="0" smtClean="0"/>
              <a:t>Pro-western “Democracy” ruled by Ngo Dinh Diem</a:t>
            </a:r>
            <a:endParaRPr lang="en-US" dirty="0"/>
          </a:p>
        </p:txBody>
      </p:sp>
      <p:sp>
        <p:nvSpPr>
          <p:cNvPr id="9" name="TextBox 8"/>
          <p:cNvSpPr txBox="1"/>
          <p:nvPr/>
        </p:nvSpPr>
        <p:spPr>
          <a:xfrm>
            <a:off x="1828800" y="5257800"/>
            <a:ext cx="7086600" cy="1200329"/>
          </a:xfrm>
          <a:prstGeom prst="rect">
            <a:avLst/>
          </a:prstGeom>
          <a:noFill/>
        </p:spPr>
        <p:txBody>
          <a:bodyPr wrap="square" rtlCol="0">
            <a:spAutoFit/>
          </a:bodyPr>
          <a:lstStyle/>
          <a:p>
            <a:pPr>
              <a:buFont typeface="Arial" pitchFamily="34" charset="0"/>
              <a:buChar char="•"/>
            </a:pPr>
            <a:r>
              <a:rPr lang="en-US" dirty="0" smtClean="0"/>
              <a:t> Vietnam was supposed to have an election in 1956 that would unify the country under one government</a:t>
            </a:r>
          </a:p>
          <a:p>
            <a:pPr>
              <a:buFont typeface="Arial" pitchFamily="34" charset="0"/>
              <a:buChar char="•"/>
            </a:pPr>
            <a:r>
              <a:rPr lang="en-US" dirty="0" smtClean="0"/>
              <a:t>After determining that he had no chance of winning that election, Diem refused to take part and Vietnam remained divided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 calcmode="lin" valueType="num">
                                      <p:cBhvr additive="base">
                                        <p:cTn id="3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 calcmode="lin" valueType="num">
                                      <p:cBhvr additive="base">
                                        <p:cTn id="3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 calcmode="lin" valueType="num">
                                      <p:cBhvr additive="base">
                                        <p:cTn id="4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9">
                                            <p:txEl>
                                              <p:pRg st="1" end="1"/>
                                            </p:txEl>
                                          </p:spTgt>
                                        </p:tgtEl>
                                        <p:attrNameLst>
                                          <p:attrName>style.visibility</p:attrName>
                                        </p:attrNameLst>
                                      </p:cBhvr>
                                      <p:to>
                                        <p:strVal val="visible"/>
                                      </p:to>
                                    </p:set>
                                    <p:anim calcmode="lin" valueType="num">
                                      <p:cBhvr additive="base">
                                        <p:cTn id="4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Eisenhower’s Domino Theory</a:t>
            </a:r>
            <a:endParaRPr lang="en-US" dirty="0"/>
          </a:p>
        </p:txBody>
      </p:sp>
      <p:pic>
        <p:nvPicPr>
          <p:cNvPr id="4" name="Content Placeholder 3" descr="eisenhower1.bmp"/>
          <p:cNvPicPr>
            <a:picLocks noGrp="1" noChangeAspect="1"/>
          </p:cNvPicPr>
          <p:nvPr>
            <p:ph idx="1"/>
          </p:nvPr>
        </p:nvPicPr>
        <p:blipFill>
          <a:blip r:embed="rId3" cstate="print"/>
          <a:stretch>
            <a:fillRect/>
          </a:stretch>
        </p:blipFill>
        <p:spPr>
          <a:xfrm>
            <a:off x="914400" y="1219200"/>
            <a:ext cx="2819400" cy="3520742"/>
          </a:xfrm>
        </p:spPr>
      </p:pic>
      <p:pic>
        <p:nvPicPr>
          <p:cNvPr id="6" name="Picture 5" descr="dominotheory.jpg"/>
          <p:cNvPicPr>
            <a:picLocks noChangeAspect="1"/>
          </p:cNvPicPr>
          <p:nvPr/>
        </p:nvPicPr>
        <p:blipFill>
          <a:blip r:embed="rId4" cstate="print"/>
          <a:stretch>
            <a:fillRect/>
          </a:stretch>
        </p:blipFill>
        <p:spPr>
          <a:xfrm>
            <a:off x="4038600" y="1219201"/>
            <a:ext cx="4267200" cy="1371600"/>
          </a:xfrm>
          <a:prstGeom prst="rect">
            <a:avLst/>
          </a:prstGeom>
        </p:spPr>
      </p:pic>
      <p:sp>
        <p:nvSpPr>
          <p:cNvPr id="8" name="TextBox 7"/>
          <p:cNvSpPr txBox="1"/>
          <p:nvPr/>
        </p:nvSpPr>
        <p:spPr>
          <a:xfrm>
            <a:off x="4038600" y="2667000"/>
            <a:ext cx="4876800" cy="2308324"/>
          </a:xfrm>
          <a:prstGeom prst="rect">
            <a:avLst/>
          </a:prstGeom>
          <a:noFill/>
        </p:spPr>
        <p:txBody>
          <a:bodyPr wrap="square" rtlCol="0">
            <a:spAutoFit/>
          </a:bodyPr>
          <a:lstStyle/>
          <a:p>
            <a:r>
              <a:rPr lang="en-US" dirty="0" smtClean="0"/>
              <a:t>“Finally, you have broader considerations that might follow what you would call the "falling domino" principle. You have a row of dominoes set up, you knock over the first one, and what will happen to the last one is the certainty that it will go over very quickly. So you could have a beginning of a disintegration that would have the most profound influences.”—Pres. Eisenhower</a:t>
            </a:r>
            <a:endParaRPr lang="en-US" dirty="0"/>
          </a:p>
        </p:txBody>
      </p:sp>
      <p:sp>
        <p:nvSpPr>
          <p:cNvPr id="9" name="TextBox 8"/>
          <p:cNvSpPr txBox="1"/>
          <p:nvPr/>
        </p:nvSpPr>
        <p:spPr>
          <a:xfrm>
            <a:off x="3962400" y="3657600"/>
            <a:ext cx="4953000" cy="3539430"/>
          </a:xfrm>
          <a:prstGeom prst="rect">
            <a:avLst/>
          </a:prstGeom>
          <a:noFill/>
        </p:spPr>
        <p:txBody>
          <a:bodyPr wrap="square" rtlCol="0">
            <a:spAutoFit/>
          </a:bodyPr>
          <a:lstStyle/>
          <a:p>
            <a:pPr>
              <a:buFont typeface="Arial" pitchFamily="34" charset="0"/>
              <a:buChar char="•"/>
            </a:pPr>
            <a:r>
              <a:rPr lang="en-US" sz="3200" b="1" dirty="0" smtClean="0"/>
              <a:t> When one domino in a chain falls down, the others will soon fall down as well</a:t>
            </a:r>
          </a:p>
          <a:p>
            <a:pPr>
              <a:buFont typeface="Arial" pitchFamily="34" charset="0"/>
              <a:buChar char="•"/>
            </a:pPr>
            <a:r>
              <a:rPr lang="en-US" sz="3200" b="1" dirty="0"/>
              <a:t> </a:t>
            </a:r>
            <a:r>
              <a:rPr lang="en-US" sz="3200" b="1" dirty="0" smtClean="0"/>
              <a:t>This principle was applied to nations turning to communism as well</a:t>
            </a:r>
          </a:p>
          <a:p>
            <a:pPr>
              <a:buFont typeface="Arial" pitchFamily="34" charset="0"/>
              <a:buChar char="•"/>
            </a:pPr>
            <a:endParaRPr lang="en-US" sz="3200" b="1" dirty="0"/>
          </a:p>
        </p:txBody>
      </p:sp>
      <p:pic>
        <p:nvPicPr>
          <p:cNvPr id="10" name="Picture 9" descr="eisenhower2.bmp"/>
          <p:cNvPicPr>
            <a:picLocks noChangeAspect="1"/>
          </p:cNvPicPr>
          <p:nvPr/>
        </p:nvPicPr>
        <p:blipFill>
          <a:blip r:embed="rId5" cstate="print"/>
          <a:stretch>
            <a:fillRect/>
          </a:stretch>
        </p:blipFill>
        <p:spPr>
          <a:xfrm>
            <a:off x="304800" y="3657600"/>
            <a:ext cx="2666762" cy="30801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3" fill="hold" grpId="0" nodeType="clickEffect">
                                  <p:stCondLst>
                                    <p:cond delay="0"/>
                                  </p:stCondLst>
                                  <p:childTnLst>
                                    <p:anim calcmode="lin" valueType="num">
                                      <p:cBhvr additive="base">
                                        <p:cTn id="6" dur="500"/>
                                        <p:tgtEl>
                                          <p:spTgt spid="8"/>
                                        </p:tgtEl>
                                        <p:attrNameLst>
                                          <p:attrName>ppt_x</p:attrName>
                                        </p:attrNameLst>
                                      </p:cBhvr>
                                      <p:tavLst>
                                        <p:tav tm="0">
                                          <p:val>
                                            <p:strVal val="ppt_x"/>
                                          </p:val>
                                        </p:tav>
                                        <p:tav tm="100000">
                                          <p:val>
                                            <p:strVal val="1+ppt_w/2"/>
                                          </p:val>
                                        </p:tav>
                                      </p:tavLst>
                                    </p:anim>
                                    <p:anim calcmode="lin" valueType="num">
                                      <p:cBhvr additive="base">
                                        <p:cTn id="7" dur="500"/>
                                        <p:tgtEl>
                                          <p:spTgt spid="8"/>
                                        </p:tgtEl>
                                        <p:attrNameLst>
                                          <p:attrName>ppt_y</p:attrName>
                                        </p:attrNameLst>
                                      </p:cBhvr>
                                      <p:tavLst>
                                        <p:tav tm="0">
                                          <p:val>
                                            <p:strVal val="ppt_y"/>
                                          </p:val>
                                        </p:tav>
                                        <p:tav tm="100000">
                                          <p:val>
                                            <p:strVal val="0-ppt_h/2"/>
                                          </p:val>
                                        </p:tav>
                                      </p:tavLst>
                                    </p:anim>
                                    <p:set>
                                      <p:cBhvr>
                                        <p:cTn id="8" dur="1" fill="hold">
                                          <p:stCondLst>
                                            <p:cond delay="499"/>
                                          </p:stCondLst>
                                        </p:cTn>
                                        <p:tgtEl>
                                          <p:spTgt spid="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iterate type="lt">
                                    <p:tmPct val="5000"/>
                                  </p:iterate>
                                  <p:childTnLst>
                                    <p:set>
                                      <p:cBhvr>
                                        <p:cTn id="18" dur="1" fill="hold">
                                          <p:stCondLst>
                                            <p:cond delay="0"/>
                                          </p:stCondLst>
                                        </p:cTn>
                                        <p:tgtEl>
                                          <p:spTgt spid="10"/>
                                        </p:tgtEl>
                                        <p:attrNameLst>
                                          <p:attrName>style.visibility</p:attrName>
                                        </p:attrNameLst>
                                      </p:cBhvr>
                                      <p:to>
                                        <p:strVal val="visible"/>
                                      </p:to>
                                    </p:set>
                                    <p:anim calcmode="lin" valueType="num">
                                      <p:cBhvr>
                                        <p:cTn id="19" dur="1000" fill="hold"/>
                                        <p:tgtEl>
                                          <p:spTgt spid="10"/>
                                        </p:tgtEl>
                                        <p:attrNameLst>
                                          <p:attrName>ppt_w</p:attrName>
                                        </p:attrNameLst>
                                      </p:cBhvr>
                                      <p:tavLst>
                                        <p:tav tm="0">
                                          <p:val>
                                            <p:fltVal val="0"/>
                                          </p:val>
                                        </p:tav>
                                        <p:tav tm="100000">
                                          <p:val>
                                            <p:strVal val="#ppt_w"/>
                                          </p:val>
                                        </p:tav>
                                      </p:tavLst>
                                    </p:anim>
                                    <p:anim calcmode="lin" valueType="num">
                                      <p:cBhvr>
                                        <p:cTn id="20" dur="1000" fill="hold"/>
                                        <p:tgtEl>
                                          <p:spTgt spid="10"/>
                                        </p:tgtEl>
                                        <p:attrNameLst>
                                          <p:attrName>ppt_h</p:attrName>
                                        </p:attrNameLst>
                                      </p:cBhvr>
                                      <p:tavLst>
                                        <p:tav tm="0">
                                          <p:val>
                                            <p:fltVal val="0"/>
                                          </p:val>
                                        </p:tav>
                                        <p:tav tm="100000">
                                          <p:val>
                                            <p:strVal val="#ppt_h"/>
                                          </p:val>
                                        </p:tav>
                                      </p:tavLst>
                                    </p:anim>
                                    <p:anim calcmode="lin" valueType="num">
                                      <p:cBhvr>
                                        <p:cTn id="21" dur="1000" fill="hold"/>
                                        <p:tgtEl>
                                          <p:spTgt spid="10"/>
                                        </p:tgtEl>
                                        <p:attrNameLst>
                                          <p:attrName>style.rotation</p:attrName>
                                        </p:attrNameLst>
                                      </p:cBhvr>
                                      <p:tavLst>
                                        <p:tav tm="0">
                                          <p:val>
                                            <p:fltVal val="90"/>
                                          </p:val>
                                        </p:tav>
                                        <p:tav tm="100000">
                                          <p:val>
                                            <p:fltVal val="0"/>
                                          </p:val>
                                        </p:tav>
                                      </p:tavLst>
                                    </p:anim>
                                    <p:animEffect transition="in" filter="fade">
                                      <p:cBhvr>
                                        <p:cTn id="2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4. Kennedy Beats Nixon</a:t>
            </a:r>
            <a:endParaRPr lang="en-US" dirty="0"/>
          </a:p>
        </p:txBody>
      </p:sp>
      <p:pic>
        <p:nvPicPr>
          <p:cNvPr id="4" name="Content Placeholder 3" descr="1960election4.bmp"/>
          <p:cNvPicPr>
            <a:picLocks noGrp="1" noChangeAspect="1"/>
          </p:cNvPicPr>
          <p:nvPr>
            <p:ph idx="1"/>
          </p:nvPr>
        </p:nvPicPr>
        <p:blipFill>
          <a:blip r:embed="rId3" cstate="print"/>
          <a:stretch>
            <a:fillRect/>
          </a:stretch>
        </p:blipFill>
        <p:spPr>
          <a:xfrm>
            <a:off x="990600" y="1295988"/>
            <a:ext cx="3763259" cy="2818812"/>
          </a:xfrm>
        </p:spPr>
      </p:pic>
      <p:pic>
        <p:nvPicPr>
          <p:cNvPr id="5" name="Picture 4" descr="1960election3.bmp"/>
          <p:cNvPicPr>
            <a:picLocks noChangeAspect="1"/>
          </p:cNvPicPr>
          <p:nvPr/>
        </p:nvPicPr>
        <p:blipFill>
          <a:blip r:embed="rId4" cstate="print"/>
          <a:stretch>
            <a:fillRect/>
          </a:stretch>
        </p:blipFill>
        <p:spPr>
          <a:xfrm>
            <a:off x="4953000" y="3741057"/>
            <a:ext cx="3543000" cy="2811905"/>
          </a:xfrm>
          <a:prstGeom prst="rect">
            <a:avLst/>
          </a:prstGeom>
        </p:spPr>
      </p:pic>
      <p:sp>
        <p:nvSpPr>
          <p:cNvPr id="6" name="TextBox 5"/>
          <p:cNvSpPr txBox="1"/>
          <p:nvPr/>
        </p:nvSpPr>
        <p:spPr>
          <a:xfrm>
            <a:off x="5105400" y="1371600"/>
            <a:ext cx="3505200" cy="1754326"/>
          </a:xfrm>
          <a:prstGeom prst="rect">
            <a:avLst/>
          </a:prstGeom>
          <a:noFill/>
        </p:spPr>
        <p:txBody>
          <a:bodyPr wrap="square" rtlCol="0">
            <a:spAutoFit/>
          </a:bodyPr>
          <a:lstStyle/>
          <a:p>
            <a:r>
              <a:rPr lang="en-US" dirty="0" smtClean="0"/>
              <a:t>John F. Kennedy (D) </a:t>
            </a:r>
          </a:p>
          <a:p>
            <a:r>
              <a:rPr lang="en-US" dirty="0" smtClean="0"/>
              <a:t>Senator from Massachusetts</a:t>
            </a:r>
          </a:p>
          <a:p>
            <a:endParaRPr lang="en-US" dirty="0"/>
          </a:p>
          <a:p>
            <a:r>
              <a:rPr lang="en-US" dirty="0" smtClean="0"/>
              <a:t>Richard Nixon (R) </a:t>
            </a:r>
          </a:p>
          <a:p>
            <a:r>
              <a:rPr lang="en-US" dirty="0" smtClean="0"/>
              <a:t>Congressman/Vice President from California</a:t>
            </a:r>
            <a:endParaRPr lang="en-US" dirty="0"/>
          </a:p>
        </p:txBody>
      </p:sp>
      <p:sp>
        <p:nvSpPr>
          <p:cNvPr id="7" name="TextBox 6"/>
          <p:cNvSpPr txBox="1"/>
          <p:nvPr/>
        </p:nvSpPr>
        <p:spPr>
          <a:xfrm>
            <a:off x="533400" y="4419600"/>
            <a:ext cx="4267200" cy="2031325"/>
          </a:xfrm>
          <a:prstGeom prst="rect">
            <a:avLst/>
          </a:prstGeom>
          <a:noFill/>
        </p:spPr>
        <p:txBody>
          <a:bodyPr wrap="square" rtlCol="0">
            <a:spAutoFit/>
          </a:bodyPr>
          <a:lstStyle/>
          <a:p>
            <a:pPr>
              <a:buFont typeface="Arial" pitchFamily="34" charset="0"/>
              <a:buChar char="•"/>
            </a:pPr>
            <a:r>
              <a:rPr lang="en-US" dirty="0" smtClean="0"/>
              <a:t> First nationally televised Presidential Debates</a:t>
            </a:r>
          </a:p>
          <a:p>
            <a:pPr>
              <a:buFont typeface="Arial" pitchFamily="34" charset="0"/>
              <a:buChar char="•"/>
            </a:pPr>
            <a:r>
              <a:rPr lang="en-US" dirty="0" smtClean="0"/>
              <a:t> Nixon refuses makeup, looks disheveled and menacing</a:t>
            </a:r>
          </a:p>
          <a:p>
            <a:pPr>
              <a:buFont typeface="Arial" pitchFamily="34" charset="0"/>
              <a:buChar char="•"/>
            </a:pPr>
            <a:r>
              <a:rPr lang="en-US" dirty="0"/>
              <a:t> </a:t>
            </a:r>
            <a:r>
              <a:rPr lang="en-US" dirty="0" smtClean="0"/>
              <a:t>Among Americans who watched the debates on TV, Kennedy emerged as the winner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Kennedy Beats Nixon</a:t>
            </a:r>
            <a:endParaRPr lang="en-US" dirty="0"/>
          </a:p>
        </p:txBody>
      </p:sp>
      <p:pic>
        <p:nvPicPr>
          <p:cNvPr id="4" name="Content Placeholder 3" descr="1960election1.bmp"/>
          <p:cNvPicPr>
            <a:picLocks noGrp="1" noChangeAspect="1"/>
          </p:cNvPicPr>
          <p:nvPr>
            <p:ph idx="1"/>
          </p:nvPr>
        </p:nvPicPr>
        <p:blipFill>
          <a:blip r:embed="rId3" cstate="print"/>
          <a:stretch>
            <a:fillRect/>
          </a:stretch>
        </p:blipFill>
        <p:spPr>
          <a:xfrm>
            <a:off x="4114800" y="1752600"/>
            <a:ext cx="4457701" cy="4114800"/>
          </a:xfrm>
        </p:spPr>
      </p:pic>
      <p:pic>
        <p:nvPicPr>
          <p:cNvPr id="5" name="Picture 4" descr="1960election5.bmp"/>
          <p:cNvPicPr>
            <a:picLocks noChangeAspect="1"/>
          </p:cNvPicPr>
          <p:nvPr/>
        </p:nvPicPr>
        <p:blipFill>
          <a:blip r:embed="rId4" cstate="print"/>
          <a:stretch>
            <a:fillRect/>
          </a:stretch>
        </p:blipFill>
        <p:spPr>
          <a:xfrm>
            <a:off x="381000" y="2362200"/>
            <a:ext cx="3296390" cy="23334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1960 Election</a:t>
            </a:r>
            <a:endParaRPr lang="en-US" dirty="0"/>
          </a:p>
        </p:txBody>
      </p:sp>
      <p:pic>
        <p:nvPicPr>
          <p:cNvPr id="4" name="Content Placeholder 3" descr="1960election2.jpg"/>
          <p:cNvPicPr>
            <a:picLocks noGrp="1" noChangeAspect="1"/>
          </p:cNvPicPr>
          <p:nvPr>
            <p:ph idx="1"/>
          </p:nvPr>
        </p:nvPicPr>
        <p:blipFill>
          <a:blip r:embed="rId3" cstate="print"/>
          <a:stretch>
            <a:fillRect/>
          </a:stretch>
        </p:blipFill>
        <p:spPr>
          <a:xfrm>
            <a:off x="1981200" y="1371600"/>
            <a:ext cx="4976231" cy="2667000"/>
          </a:xfrm>
        </p:spPr>
      </p:pic>
      <p:sp>
        <p:nvSpPr>
          <p:cNvPr id="5" name="TextBox 4"/>
          <p:cNvSpPr txBox="1"/>
          <p:nvPr/>
        </p:nvSpPr>
        <p:spPr>
          <a:xfrm>
            <a:off x="457200" y="4191000"/>
            <a:ext cx="8305800" cy="2246769"/>
          </a:xfrm>
          <a:prstGeom prst="rect">
            <a:avLst/>
          </a:prstGeom>
          <a:noFill/>
        </p:spPr>
        <p:txBody>
          <a:bodyPr wrap="square" rtlCol="0">
            <a:spAutoFit/>
          </a:bodyPr>
          <a:lstStyle/>
          <a:p>
            <a:pPr>
              <a:buFont typeface="Arial" pitchFamily="34" charset="0"/>
              <a:buChar char="•"/>
            </a:pPr>
            <a:r>
              <a:rPr lang="en-US" sz="2000" dirty="0" smtClean="0"/>
              <a:t> The popular vote was won by Kennedy by 120,000 out of 72,000,000 ballots cast (0.001%)</a:t>
            </a:r>
          </a:p>
          <a:p>
            <a:pPr>
              <a:buFont typeface="Arial" pitchFamily="34" charset="0"/>
              <a:buChar char="•"/>
            </a:pPr>
            <a:r>
              <a:rPr lang="en-US" sz="2000" dirty="0"/>
              <a:t> </a:t>
            </a:r>
            <a:r>
              <a:rPr lang="en-US" sz="2000" dirty="0" smtClean="0"/>
              <a:t>The margin of victory in Texas was 46,000 votes.  In Illinois, it was only 9,000.</a:t>
            </a:r>
          </a:p>
          <a:p>
            <a:pPr>
              <a:buFont typeface="Arial" pitchFamily="34" charset="0"/>
              <a:buChar char="•"/>
            </a:pPr>
            <a:r>
              <a:rPr lang="en-US" sz="2000" dirty="0"/>
              <a:t> </a:t>
            </a:r>
            <a:r>
              <a:rPr lang="en-US" sz="2000" dirty="0" smtClean="0"/>
              <a:t>Republicans charged that fraud was responsible for Kennedy’s victories in Illinois and Texas.  If Kennedy had not won these two states, Nixon would have won the election</a:t>
            </a:r>
          </a:p>
          <a:p>
            <a:pPr>
              <a:buFont typeface="Arial" pitchFamily="34" charset="0"/>
              <a:buChar char="•"/>
            </a:pPr>
            <a:r>
              <a:rPr lang="en-US" sz="2000" dirty="0"/>
              <a:t> </a:t>
            </a:r>
            <a:r>
              <a:rPr lang="en-US" sz="2000" dirty="0" smtClean="0"/>
              <a:t>Charges of fraud have never been definitively proven or disproven</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Bay of Pigs Invasion</a:t>
            </a:r>
            <a:endParaRPr lang="en-US" dirty="0"/>
          </a:p>
        </p:txBody>
      </p:sp>
      <p:pic>
        <p:nvPicPr>
          <p:cNvPr id="4" name="Content Placeholder 3" descr="castro.bmp"/>
          <p:cNvPicPr>
            <a:picLocks noGrp="1" noChangeAspect="1"/>
          </p:cNvPicPr>
          <p:nvPr>
            <p:ph idx="1"/>
          </p:nvPr>
        </p:nvPicPr>
        <p:blipFill>
          <a:blip r:embed="rId3" cstate="print"/>
          <a:stretch>
            <a:fillRect/>
          </a:stretch>
        </p:blipFill>
        <p:spPr>
          <a:xfrm>
            <a:off x="990600" y="1523999"/>
            <a:ext cx="2209800" cy="2927985"/>
          </a:xfrm>
        </p:spPr>
      </p:pic>
      <p:pic>
        <p:nvPicPr>
          <p:cNvPr id="5" name="Picture 4" descr="cuba1.bmp"/>
          <p:cNvPicPr>
            <a:picLocks noChangeAspect="1"/>
          </p:cNvPicPr>
          <p:nvPr/>
        </p:nvPicPr>
        <p:blipFill>
          <a:blip r:embed="rId4" cstate="print"/>
          <a:stretch>
            <a:fillRect/>
          </a:stretch>
        </p:blipFill>
        <p:spPr>
          <a:xfrm>
            <a:off x="4495800" y="1371600"/>
            <a:ext cx="3581400" cy="2867974"/>
          </a:xfrm>
          <a:prstGeom prst="rect">
            <a:avLst/>
          </a:prstGeom>
        </p:spPr>
      </p:pic>
      <p:pic>
        <p:nvPicPr>
          <p:cNvPr id="6" name="Picture 5" descr="cuba2.bmp"/>
          <p:cNvPicPr>
            <a:picLocks noChangeAspect="1"/>
          </p:cNvPicPr>
          <p:nvPr/>
        </p:nvPicPr>
        <p:blipFill>
          <a:blip r:embed="rId5" cstate="print"/>
          <a:stretch>
            <a:fillRect/>
          </a:stretch>
        </p:blipFill>
        <p:spPr>
          <a:xfrm>
            <a:off x="762000" y="4724400"/>
            <a:ext cx="2400000" cy="1904762"/>
          </a:xfrm>
          <a:prstGeom prst="rect">
            <a:avLst/>
          </a:prstGeom>
        </p:spPr>
      </p:pic>
      <p:sp>
        <p:nvSpPr>
          <p:cNvPr id="7" name="TextBox 6"/>
          <p:cNvSpPr txBox="1"/>
          <p:nvPr/>
        </p:nvSpPr>
        <p:spPr>
          <a:xfrm>
            <a:off x="3429000" y="4495800"/>
            <a:ext cx="5334000" cy="1754326"/>
          </a:xfrm>
          <a:prstGeom prst="rect">
            <a:avLst/>
          </a:prstGeom>
          <a:noFill/>
        </p:spPr>
        <p:txBody>
          <a:bodyPr wrap="square" rtlCol="0">
            <a:spAutoFit/>
          </a:bodyPr>
          <a:lstStyle/>
          <a:p>
            <a:pPr>
              <a:buFont typeface="Arial" pitchFamily="34" charset="0"/>
              <a:buChar char="•"/>
            </a:pPr>
            <a:r>
              <a:rPr lang="en-US" dirty="0"/>
              <a:t> </a:t>
            </a:r>
            <a:r>
              <a:rPr lang="en-US" dirty="0" smtClean="0"/>
              <a:t>In 1959, Cuban revolutionary Fidel Castro seizes power and decrees Cuba a communist nation</a:t>
            </a:r>
          </a:p>
          <a:p>
            <a:pPr>
              <a:buFont typeface="Arial" pitchFamily="34" charset="0"/>
              <a:buChar char="•"/>
            </a:pPr>
            <a:r>
              <a:rPr lang="en-US" dirty="0"/>
              <a:t> </a:t>
            </a:r>
            <a:r>
              <a:rPr lang="en-US" dirty="0" smtClean="0"/>
              <a:t>Cubans lose rights to property and wealth</a:t>
            </a:r>
          </a:p>
          <a:p>
            <a:pPr>
              <a:buFont typeface="Arial" pitchFamily="34" charset="0"/>
              <a:buChar char="•"/>
            </a:pPr>
            <a:r>
              <a:rPr lang="en-US" dirty="0"/>
              <a:t> </a:t>
            </a:r>
            <a:r>
              <a:rPr lang="en-US" dirty="0" smtClean="0"/>
              <a:t>Many flee to America</a:t>
            </a:r>
          </a:p>
          <a:p>
            <a:pPr>
              <a:buFont typeface="Arial" pitchFamily="34" charset="0"/>
              <a:buChar char="•"/>
            </a:pPr>
            <a:r>
              <a:rPr lang="en-US" dirty="0"/>
              <a:t> </a:t>
            </a:r>
            <a:r>
              <a:rPr lang="en-US" dirty="0" smtClean="0"/>
              <a:t>Castro establishes friendly relationship with the Soviet Union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Bay of Pigs Invasion</a:t>
            </a:r>
            <a:endParaRPr lang="en-US" dirty="0"/>
          </a:p>
        </p:txBody>
      </p:sp>
      <p:pic>
        <p:nvPicPr>
          <p:cNvPr id="4" name="Content Placeholder 3" descr="bayofpigs.bmp"/>
          <p:cNvPicPr>
            <a:picLocks noGrp="1" noChangeAspect="1"/>
          </p:cNvPicPr>
          <p:nvPr>
            <p:ph idx="1"/>
          </p:nvPr>
        </p:nvPicPr>
        <p:blipFill>
          <a:blip r:embed="rId3" cstate="print"/>
          <a:stretch>
            <a:fillRect/>
          </a:stretch>
        </p:blipFill>
        <p:spPr>
          <a:xfrm>
            <a:off x="457200" y="1295400"/>
            <a:ext cx="3585106" cy="2438400"/>
          </a:xfrm>
        </p:spPr>
      </p:pic>
      <p:sp>
        <p:nvSpPr>
          <p:cNvPr id="5" name="TextBox 4"/>
          <p:cNvSpPr txBox="1"/>
          <p:nvPr/>
        </p:nvSpPr>
        <p:spPr>
          <a:xfrm>
            <a:off x="4419600" y="1219200"/>
            <a:ext cx="4419600" cy="5632311"/>
          </a:xfrm>
          <a:prstGeom prst="rect">
            <a:avLst/>
          </a:prstGeom>
          <a:noFill/>
        </p:spPr>
        <p:txBody>
          <a:bodyPr wrap="square" rtlCol="0">
            <a:spAutoFit/>
          </a:bodyPr>
          <a:lstStyle/>
          <a:p>
            <a:pPr>
              <a:buFont typeface="Arial" pitchFamily="34" charset="0"/>
              <a:buChar char="•"/>
            </a:pPr>
            <a:r>
              <a:rPr lang="en-US" sz="2000" dirty="0" smtClean="0"/>
              <a:t> Eisenhower had authorized the CIA to plan to overthrow Castro</a:t>
            </a:r>
          </a:p>
          <a:p>
            <a:pPr>
              <a:buFont typeface="Arial" pitchFamily="34" charset="0"/>
              <a:buChar char="•"/>
            </a:pPr>
            <a:endParaRPr lang="en-US" sz="2000" dirty="0" smtClean="0"/>
          </a:p>
          <a:p>
            <a:pPr>
              <a:buFont typeface="Arial" pitchFamily="34" charset="0"/>
              <a:buChar char="•"/>
            </a:pPr>
            <a:r>
              <a:rPr lang="en-US" sz="2000" dirty="0"/>
              <a:t> </a:t>
            </a:r>
            <a:r>
              <a:rPr lang="en-US" sz="2000" dirty="0" smtClean="0"/>
              <a:t>Kennedy decides to follow through with the plan</a:t>
            </a:r>
          </a:p>
          <a:p>
            <a:pPr>
              <a:buFont typeface="Arial" pitchFamily="34" charset="0"/>
              <a:buChar char="•"/>
            </a:pPr>
            <a:endParaRPr lang="en-US" sz="2000" dirty="0" smtClean="0"/>
          </a:p>
          <a:p>
            <a:pPr>
              <a:buFont typeface="Arial" pitchFamily="34" charset="0"/>
              <a:buChar char="•"/>
            </a:pPr>
            <a:r>
              <a:rPr lang="en-US" sz="2000" dirty="0"/>
              <a:t> </a:t>
            </a:r>
            <a:r>
              <a:rPr lang="en-US" sz="2000" dirty="0" smtClean="0"/>
              <a:t>CIA recruits and trains Cuban exiles to invade Cuba</a:t>
            </a:r>
          </a:p>
          <a:p>
            <a:pPr>
              <a:buFont typeface="Arial" pitchFamily="34" charset="0"/>
              <a:buChar char="•"/>
            </a:pPr>
            <a:endParaRPr lang="en-US" sz="2000" dirty="0" smtClean="0"/>
          </a:p>
          <a:p>
            <a:pPr>
              <a:buFont typeface="Arial" pitchFamily="34" charset="0"/>
              <a:buChar char="•"/>
            </a:pPr>
            <a:r>
              <a:rPr lang="en-US" sz="2000" dirty="0"/>
              <a:t> </a:t>
            </a:r>
            <a:r>
              <a:rPr lang="en-US" sz="2000" dirty="0" smtClean="0"/>
              <a:t>The mission is horribly executed: about 80% of the invaders are killed or captured</a:t>
            </a:r>
          </a:p>
          <a:p>
            <a:pPr>
              <a:buFont typeface="Arial" pitchFamily="34" charset="0"/>
              <a:buChar char="•"/>
            </a:pPr>
            <a:endParaRPr lang="en-US" sz="2000" dirty="0" smtClean="0"/>
          </a:p>
          <a:p>
            <a:pPr>
              <a:buFont typeface="Arial" pitchFamily="34" charset="0"/>
              <a:buChar char="•"/>
            </a:pPr>
            <a:r>
              <a:rPr lang="en-US" sz="2000" dirty="0"/>
              <a:t> </a:t>
            </a:r>
            <a:r>
              <a:rPr lang="en-US" sz="2000" dirty="0" smtClean="0"/>
              <a:t>Cubans rally around Castro</a:t>
            </a:r>
          </a:p>
          <a:p>
            <a:pPr>
              <a:buFont typeface="Arial" pitchFamily="34" charset="0"/>
              <a:buChar char="•"/>
            </a:pPr>
            <a:endParaRPr lang="en-US" sz="2000" dirty="0" smtClean="0"/>
          </a:p>
          <a:p>
            <a:pPr>
              <a:buFont typeface="Arial" pitchFamily="34" charset="0"/>
              <a:buChar char="•"/>
            </a:pPr>
            <a:r>
              <a:rPr lang="en-US" sz="2000" dirty="0"/>
              <a:t> </a:t>
            </a:r>
            <a:r>
              <a:rPr lang="en-US" sz="2000" dirty="0" smtClean="0"/>
              <a:t>Cuban-Americans turn against Kennedy and the Democratic Party</a:t>
            </a:r>
          </a:p>
          <a:p>
            <a:endParaRPr lang="en-US" sz="2000" dirty="0"/>
          </a:p>
        </p:txBody>
      </p:sp>
      <p:pic>
        <p:nvPicPr>
          <p:cNvPr id="6" name="Picture 5" descr="bayofpigs2.bmp"/>
          <p:cNvPicPr>
            <a:picLocks noChangeAspect="1"/>
          </p:cNvPicPr>
          <p:nvPr/>
        </p:nvPicPr>
        <p:blipFill>
          <a:blip r:embed="rId4" cstate="print"/>
          <a:stretch>
            <a:fillRect/>
          </a:stretch>
        </p:blipFill>
        <p:spPr>
          <a:xfrm>
            <a:off x="457199" y="3886200"/>
            <a:ext cx="3681867" cy="241913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1965</a:t>
            </a:r>
            <a:endParaRPr lang="en-US" dirty="0"/>
          </a:p>
        </p:txBody>
      </p:sp>
      <p:pic>
        <p:nvPicPr>
          <p:cNvPr id="5" name="Picture 4" descr="marypoppins.jpg"/>
          <p:cNvPicPr>
            <a:picLocks noChangeAspect="1"/>
          </p:cNvPicPr>
          <p:nvPr/>
        </p:nvPicPr>
        <p:blipFill>
          <a:blip r:embed="rId3" cstate="print"/>
          <a:stretch>
            <a:fillRect/>
          </a:stretch>
        </p:blipFill>
        <p:spPr>
          <a:xfrm>
            <a:off x="609600" y="990600"/>
            <a:ext cx="3048000" cy="2419047"/>
          </a:xfrm>
          <a:prstGeom prst="rect">
            <a:avLst/>
          </a:prstGeom>
        </p:spPr>
      </p:pic>
      <p:pic>
        <p:nvPicPr>
          <p:cNvPr id="6" name="Picture 5" descr="pillsbury.jpg"/>
          <p:cNvPicPr>
            <a:picLocks noChangeAspect="1"/>
          </p:cNvPicPr>
          <p:nvPr/>
        </p:nvPicPr>
        <p:blipFill>
          <a:blip r:embed="rId4" cstate="print"/>
          <a:stretch>
            <a:fillRect/>
          </a:stretch>
        </p:blipFill>
        <p:spPr>
          <a:xfrm>
            <a:off x="5638800" y="990600"/>
            <a:ext cx="1562100" cy="2924175"/>
          </a:xfrm>
          <a:prstGeom prst="rect">
            <a:avLst/>
          </a:prstGeom>
        </p:spPr>
      </p:pic>
      <p:pic>
        <p:nvPicPr>
          <p:cNvPr id="7" name="Picture 6" descr="charliebrownxmas.bmp"/>
          <p:cNvPicPr>
            <a:picLocks noChangeAspect="1"/>
          </p:cNvPicPr>
          <p:nvPr/>
        </p:nvPicPr>
        <p:blipFill>
          <a:blip r:embed="rId5" cstate="print"/>
          <a:stretch>
            <a:fillRect/>
          </a:stretch>
        </p:blipFill>
        <p:spPr>
          <a:xfrm>
            <a:off x="5486400" y="4191000"/>
            <a:ext cx="3048000" cy="2294826"/>
          </a:xfrm>
          <a:prstGeom prst="rect">
            <a:avLst/>
          </a:prstGeom>
        </p:spPr>
      </p:pic>
      <p:pic>
        <p:nvPicPr>
          <p:cNvPr id="11" name="Content Placeholder 10" descr="tomandjerry.bmp"/>
          <p:cNvPicPr>
            <a:picLocks noGrp="1" noChangeAspect="1"/>
          </p:cNvPicPr>
          <p:nvPr>
            <p:ph idx="1"/>
          </p:nvPr>
        </p:nvPicPr>
        <p:blipFill>
          <a:blip r:embed="rId6" cstate="print"/>
          <a:stretch>
            <a:fillRect/>
          </a:stretch>
        </p:blipFill>
        <p:spPr>
          <a:xfrm>
            <a:off x="685800" y="3657600"/>
            <a:ext cx="3785254" cy="2835286"/>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Norman Morrison</a:t>
            </a:r>
            <a:endParaRPr lang="en-US" dirty="0"/>
          </a:p>
        </p:txBody>
      </p:sp>
      <p:pic>
        <p:nvPicPr>
          <p:cNvPr id="4" name="Content Placeholder 3" descr="normanmorrison1.jpg"/>
          <p:cNvPicPr>
            <a:picLocks noGrp="1" noChangeAspect="1"/>
          </p:cNvPicPr>
          <p:nvPr>
            <p:ph idx="1"/>
          </p:nvPr>
        </p:nvPicPr>
        <p:blipFill>
          <a:blip r:embed="rId3" cstate="print"/>
          <a:stretch>
            <a:fillRect/>
          </a:stretch>
        </p:blipFill>
        <p:spPr>
          <a:xfrm>
            <a:off x="762000" y="1447800"/>
            <a:ext cx="3657600" cy="2057400"/>
          </a:xfrm>
        </p:spPr>
      </p:pic>
      <p:pic>
        <p:nvPicPr>
          <p:cNvPr id="5" name="Picture 4" descr="normanmorrison2.bmp"/>
          <p:cNvPicPr>
            <a:picLocks noChangeAspect="1"/>
          </p:cNvPicPr>
          <p:nvPr/>
        </p:nvPicPr>
        <p:blipFill>
          <a:blip r:embed="rId4" cstate="print"/>
          <a:stretch>
            <a:fillRect/>
          </a:stretch>
        </p:blipFill>
        <p:spPr>
          <a:xfrm>
            <a:off x="1447800" y="3679950"/>
            <a:ext cx="3657600" cy="2739669"/>
          </a:xfrm>
          <a:prstGeom prst="rect">
            <a:avLst/>
          </a:prstGeom>
        </p:spPr>
      </p:pic>
      <p:pic>
        <p:nvPicPr>
          <p:cNvPr id="6" name="Picture 5" descr="normanmorrison3.bmp"/>
          <p:cNvPicPr>
            <a:picLocks noChangeAspect="1"/>
          </p:cNvPicPr>
          <p:nvPr/>
        </p:nvPicPr>
        <p:blipFill>
          <a:blip r:embed="rId5" cstate="print"/>
          <a:stretch>
            <a:fillRect/>
          </a:stretch>
        </p:blipFill>
        <p:spPr>
          <a:xfrm>
            <a:off x="6019800" y="1295400"/>
            <a:ext cx="1904762" cy="2209524"/>
          </a:xfrm>
          <a:prstGeom prst="rect">
            <a:avLst/>
          </a:prstGeom>
        </p:spPr>
      </p:pic>
      <p:pic>
        <p:nvPicPr>
          <p:cNvPr id="7" name="Picture 6" descr="normanmorrison4.jpg"/>
          <p:cNvPicPr>
            <a:picLocks noChangeAspect="1"/>
          </p:cNvPicPr>
          <p:nvPr/>
        </p:nvPicPr>
        <p:blipFill>
          <a:blip r:embed="rId6" cstate="print"/>
          <a:stretch>
            <a:fillRect/>
          </a:stretch>
        </p:blipFill>
        <p:spPr>
          <a:xfrm>
            <a:off x="6172200" y="3886200"/>
            <a:ext cx="1800225" cy="25336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Build a Mnemonic Palace</a:t>
            </a:r>
            <a:endParaRPr lang="en-US" dirty="0"/>
          </a:p>
        </p:txBody>
      </p:sp>
      <p:sp>
        <p:nvSpPr>
          <p:cNvPr id="3" name="Content Placeholder 2"/>
          <p:cNvSpPr>
            <a:spLocks noGrp="1"/>
          </p:cNvSpPr>
          <p:nvPr>
            <p:ph idx="1"/>
          </p:nvPr>
        </p:nvSpPr>
        <p:spPr/>
        <p:txBody>
          <a:bodyPr/>
          <a:lstStyle/>
          <a:p>
            <a:r>
              <a:rPr lang="en-US" dirty="0" smtClean="0"/>
              <a:t>Some of our most powerful memories are tied to place  </a:t>
            </a:r>
          </a:p>
          <a:p>
            <a:r>
              <a:rPr lang="en-US" dirty="0" smtClean="0"/>
              <a:t>Close your eyes and visualize the house you grew up in</a:t>
            </a:r>
          </a:p>
          <a:p>
            <a:r>
              <a:rPr lang="en-US" dirty="0" smtClean="0"/>
              <a:t>Now create a narrative that uses your house as the setting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 Era Timeline</a:t>
            </a:r>
            <a:endParaRPr lang="en-US" dirty="0"/>
          </a:p>
        </p:txBody>
      </p:sp>
      <p:sp>
        <p:nvSpPr>
          <p:cNvPr id="3" name="Content Placeholder 2"/>
          <p:cNvSpPr>
            <a:spLocks noGrp="1"/>
          </p:cNvSpPr>
          <p:nvPr>
            <p:ph idx="1"/>
          </p:nvPr>
        </p:nvSpPr>
        <p:spPr/>
        <p:txBody>
          <a:bodyPr>
            <a:normAutofit lnSpcReduction="10000"/>
          </a:bodyPr>
          <a:lstStyle/>
          <a:p>
            <a:r>
              <a:rPr lang="en-US" dirty="0" smtClean="0"/>
              <a:t>25 items that will serve as the framework for your notes on this unit</a:t>
            </a:r>
          </a:p>
          <a:p>
            <a:r>
              <a:rPr lang="en-US" dirty="0" smtClean="0"/>
              <a:t>Create a Mnemonic Palace for each of the 25 items on the Timeline that will help you to remember each event in the order in which it occurred</a:t>
            </a:r>
          </a:p>
          <a:p>
            <a:r>
              <a:rPr lang="en-US" dirty="0" smtClean="0"/>
              <a:t>Part of your grade on your Unit Test for Vietnam will be to list each event in the correct order</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Vietnam Era Timeline</a:t>
            </a:r>
            <a:endParaRPr lang="en-US" dirty="0"/>
          </a:p>
        </p:txBody>
      </p:sp>
      <p:sp>
        <p:nvSpPr>
          <p:cNvPr id="3" name="Content Placeholder 2"/>
          <p:cNvSpPr>
            <a:spLocks noGrp="1"/>
          </p:cNvSpPr>
          <p:nvPr>
            <p:ph idx="1"/>
          </p:nvPr>
        </p:nvSpPr>
        <p:spPr/>
        <p:txBody>
          <a:bodyPr/>
          <a:lstStyle/>
          <a:p>
            <a:pPr algn="ctr">
              <a:buNone/>
            </a:pPr>
            <a:r>
              <a:rPr lang="en-US" b="1" u="sng" dirty="0" smtClean="0"/>
              <a:t>Directions:</a:t>
            </a:r>
          </a:p>
          <a:p>
            <a:r>
              <a:rPr lang="en-US" dirty="0" smtClean="0"/>
              <a:t>Come up with your 25 mnemonic devices</a:t>
            </a:r>
          </a:p>
          <a:p>
            <a:r>
              <a:rPr lang="en-US" dirty="0" smtClean="0"/>
              <a:t>Using a separate piece of paper, record your mnemonic narrative </a:t>
            </a:r>
          </a:p>
          <a:p>
            <a:r>
              <a:rPr lang="en-US" dirty="0" smtClean="0"/>
              <a:t>This assignment is due next Monday, April 23</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85000" lnSpcReduction="10000"/>
          </a:bodyPr>
          <a:lstStyle/>
          <a:p>
            <a:r>
              <a:rPr lang="en-US" b="1" u="sng" dirty="0"/>
              <a:t>Mnemonic example for Points 1 and 2 on Timeline</a:t>
            </a:r>
            <a:endParaRPr lang="en-US" dirty="0"/>
          </a:p>
          <a:p>
            <a:pPr lvl="0"/>
            <a:r>
              <a:rPr lang="en-US" dirty="0"/>
              <a:t>You are on your way home from school.  On your way home you decide that you are extremely hungry but you can’t decide if you want to pick up </a:t>
            </a:r>
            <a:r>
              <a:rPr lang="en-US" b="1" u="sng" dirty="0"/>
              <a:t>Vietnamese</a:t>
            </a:r>
            <a:r>
              <a:rPr lang="en-US" dirty="0"/>
              <a:t> food or a bucket of </a:t>
            </a:r>
            <a:r>
              <a:rPr lang="en-US" b="1" u="sng" dirty="0"/>
              <a:t>French</a:t>
            </a:r>
            <a:r>
              <a:rPr lang="en-US" dirty="0"/>
              <a:t> fries.  You decide to go with the </a:t>
            </a:r>
            <a:r>
              <a:rPr lang="en-US" b="1" u="sng" dirty="0"/>
              <a:t>Vietnamese</a:t>
            </a:r>
            <a:r>
              <a:rPr lang="en-US" dirty="0"/>
              <a:t> food and you pick up some pho.  </a:t>
            </a:r>
          </a:p>
          <a:p>
            <a:pPr lvl="0"/>
            <a:r>
              <a:rPr lang="en-US" dirty="0"/>
              <a:t>On your way home your _________ (mother, father, brother, sister, significant other) calls you and gets angry that you didn’t pick up any food for them.  To the only way to get them to calm down is to agree to </a:t>
            </a:r>
            <a:r>
              <a:rPr lang="en-US" b="1" u="sng" dirty="0"/>
              <a:t>split</a:t>
            </a:r>
            <a:r>
              <a:rPr lang="en-US" dirty="0"/>
              <a:t> your </a:t>
            </a:r>
            <a:r>
              <a:rPr lang="en-US" b="1" u="sng" dirty="0"/>
              <a:t>Vietnam</a:t>
            </a:r>
            <a:r>
              <a:rPr lang="en-US" dirty="0"/>
              <a:t>ese food in </a:t>
            </a:r>
            <a:r>
              <a:rPr lang="en-US" b="1" u="sng" dirty="0"/>
              <a:t>half</a:t>
            </a:r>
            <a:r>
              <a:rPr lang="en-US" dirty="0"/>
              <a:t>.</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1. Vietnam Wins Independence From France</a:t>
            </a:r>
            <a:endParaRPr lang="en-US" dirty="0"/>
          </a:p>
        </p:txBody>
      </p:sp>
      <p:pic>
        <p:nvPicPr>
          <p:cNvPr id="4" name="Content Placeholder 3" descr="france.jpg"/>
          <p:cNvPicPr>
            <a:picLocks noGrp="1" noChangeAspect="1"/>
          </p:cNvPicPr>
          <p:nvPr>
            <p:ph idx="1"/>
          </p:nvPr>
        </p:nvPicPr>
        <p:blipFill>
          <a:blip r:embed="rId3" cstate="print"/>
          <a:stretch>
            <a:fillRect/>
          </a:stretch>
        </p:blipFill>
        <p:spPr>
          <a:xfrm>
            <a:off x="1143000" y="2133600"/>
            <a:ext cx="2895600" cy="3029303"/>
          </a:xfrm>
        </p:spPr>
      </p:pic>
      <p:pic>
        <p:nvPicPr>
          <p:cNvPr id="6" name="Picture 5" descr="vietmap.jpg"/>
          <p:cNvPicPr>
            <a:picLocks noChangeAspect="1"/>
          </p:cNvPicPr>
          <p:nvPr/>
        </p:nvPicPr>
        <p:blipFill>
          <a:blip r:embed="rId4" cstate="print"/>
          <a:stretch>
            <a:fillRect/>
          </a:stretch>
        </p:blipFill>
        <p:spPr>
          <a:xfrm>
            <a:off x="4572000" y="2133600"/>
            <a:ext cx="3822192" cy="2999232"/>
          </a:xfrm>
          <a:prstGeom prst="rect">
            <a:avLst/>
          </a:prstGeom>
        </p:spPr>
      </p:pic>
      <p:pic>
        <p:nvPicPr>
          <p:cNvPr id="7" name="Picture 6" descr="vietnam1.bmp"/>
          <p:cNvPicPr>
            <a:picLocks noChangeAspect="1"/>
          </p:cNvPicPr>
          <p:nvPr/>
        </p:nvPicPr>
        <p:blipFill>
          <a:blip r:embed="rId5" cstate="print"/>
          <a:stretch>
            <a:fillRect/>
          </a:stretch>
        </p:blipFill>
        <p:spPr>
          <a:xfrm>
            <a:off x="838200" y="152400"/>
            <a:ext cx="3124200" cy="2074705"/>
          </a:xfrm>
          <a:prstGeom prst="rect">
            <a:avLst/>
          </a:prstGeom>
        </p:spPr>
      </p:pic>
      <p:pic>
        <p:nvPicPr>
          <p:cNvPr id="8" name="Picture 7" descr="vietnam2.bmp"/>
          <p:cNvPicPr>
            <a:picLocks noChangeAspect="1"/>
          </p:cNvPicPr>
          <p:nvPr/>
        </p:nvPicPr>
        <p:blipFill>
          <a:blip r:embed="rId6" cstate="print"/>
          <a:stretch>
            <a:fillRect/>
          </a:stretch>
        </p:blipFill>
        <p:spPr>
          <a:xfrm>
            <a:off x="838200" y="2209800"/>
            <a:ext cx="3076257" cy="2177575"/>
          </a:xfrm>
          <a:prstGeom prst="rect">
            <a:avLst/>
          </a:prstGeom>
        </p:spPr>
      </p:pic>
      <p:pic>
        <p:nvPicPr>
          <p:cNvPr id="9" name="Picture 8" descr="vietnam3.jpg"/>
          <p:cNvPicPr>
            <a:picLocks noChangeAspect="1"/>
          </p:cNvPicPr>
          <p:nvPr/>
        </p:nvPicPr>
        <p:blipFill>
          <a:blip r:embed="rId7" cstate="print"/>
          <a:stretch>
            <a:fillRect/>
          </a:stretch>
        </p:blipFill>
        <p:spPr>
          <a:xfrm>
            <a:off x="838200" y="4419600"/>
            <a:ext cx="3086100" cy="2302705"/>
          </a:xfrm>
          <a:prstGeom prst="rect">
            <a:avLst/>
          </a:prstGeom>
        </p:spPr>
      </p:pic>
      <p:pic>
        <p:nvPicPr>
          <p:cNvPr id="10" name="Picture 9" descr="vietnam4.jpg"/>
          <p:cNvPicPr>
            <a:picLocks noChangeAspect="1"/>
          </p:cNvPicPr>
          <p:nvPr/>
        </p:nvPicPr>
        <p:blipFill>
          <a:blip r:embed="rId8" cstate="print"/>
          <a:stretch>
            <a:fillRect/>
          </a:stretch>
        </p:blipFill>
        <p:spPr>
          <a:xfrm>
            <a:off x="3884951" y="1905000"/>
            <a:ext cx="5152869"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1000" fill="hold"/>
                                        <p:tgtEl>
                                          <p:spTgt spid="10"/>
                                        </p:tgtEl>
                                        <p:attrNameLst>
                                          <p:attrName>ppt_w</p:attrName>
                                        </p:attrNameLst>
                                      </p:cBhvr>
                                      <p:tavLst>
                                        <p:tav tm="0">
                                          <p:val>
                                            <p:fltVal val="0"/>
                                          </p:val>
                                        </p:tav>
                                        <p:tav tm="100000">
                                          <p:val>
                                            <p:strVal val="#ppt_w"/>
                                          </p:val>
                                        </p:tav>
                                      </p:tavLst>
                                    </p:anim>
                                    <p:anim calcmode="lin" valueType="num">
                                      <p:cBhvr>
                                        <p:cTn id="32" dur="1000" fill="hold"/>
                                        <p:tgtEl>
                                          <p:spTgt spid="10"/>
                                        </p:tgtEl>
                                        <p:attrNameLst>
                                          <p:attrName>ppt_h</p:attrName>
                                        </p:attrNameLst>
                                      </p:cBhvr>
                                      <p:tavLst>
                                        <p:tav tm="0">
                                          <p:val>
                                            <p:fltVal val="0"/>
                                          </p:val>
                                        </p:tav>
                                        <p:tav tm="100000">
                                          <p:val>
                                            <p:strVal val="#ppt_h"/>
                                          </p:val>
                                        </p:tav>
                                      </p:tavLst>
                                    </p:anim>
                                    <p:anim calcmode="lin" valueType="num">
                                      <p:cBhvr>
                                        <p:cTn id="3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 Vietnam Wins Independence From France</a:t>
            </a:r>
            <a:endParaRPr lang="en-US" dirty="0"/>
          </a:p>
        </p:txBody>
      </p:sp>
      <p:pic>
        <p:nvPicPr>
          <p:cNvPr id="5" name="Content Placeholder 4" descr="vietnam5.bmp"/>
          <p:cNvPicPr>
            <a:picLocks noGrp="1" noChangeAspect="1"/>
          </p:cNvPicPr>
          <p:nvPr>
            <p:ph idx="1"/>
          </p:nvPr>
        </p:nvPicPr>
        <p:blipFill>
          <a:blip r:embed="rId3" cstate="print"/>
          <a:stretch>
            <a:fillRect/>
          </a:stretch>
        </p:blipFill>
        <p:spPr>
          <a:xfrm>
            <a:off x="228600" y="1676399"/>
            <a:ext cx="4417969" cy="3059853"/>
          </a:xfrm>
        </p:spPr>
      </p:pic>
      <p:sp>
        <p:nvSpPr>
          <p:cNvPr id="6" name="TextBox 5"/>
          <p:cNvSpPr txBox="1"/>
          <p:nvPr/>
        </p:nvSpPr>
        <p:spPr>
          <a:xfrm>
            <a:off x="4800600" y="1676400"/>
            <a:ext cx="4114800" cy="5262979"/>
          </a:xfrm>
          <a:prstGeom prst="rect">
            <a:avLst/>
          </a:prstGeom>
          <a:noFill/>
        </p:spPr>
        <p:txBody>
          <a:bodyPr wrap="square" rtlCol="0">
            <a:spAutoFit/>
          </a:bodyPr>
          <a:lstStyle/>
          <a:p>
            <a:pPr>
              <a:buFont typeface="Arial" pitchFamily="34" charset="0"/>
              <a:buChar char="•"/>
            </a:pPr>
            <a:r>
              <a:rPr lang="en-US" dirty="0" smtClean="0"/>
              <a:t> </a:t>
            </a:r>
            <a:r>
              <a:rPr lang="en-US" sz="2400" dirty="0" smtClean="0"/>
              <a:t>France controlled Vietnam as a colony since the 1800’s</a:t>
            </a:r>
          </a:p>
          <a:p>
            <a:pPr>
              <a:buFont typeface="Arial" pitchFamily="34" charset="0"/>
              <a:buChar char="•"/>
            </a:pPr>
            <a:r>
              <a:rPr lang="en-US" sz="2400" dirty="0"/>
              <a:t> </a:t>
            </a:r>
            <a:r>
              <a:rPr lang="en-US" sz="2400" dirty="0" smtClean="0"/>
              <a:t>French rule Vietnam with an iron fist</a:t>
            </a:r>
          </a:p>
          <a:p>
            <a:pPr>
              <a:buFont typeface="Arial" pitchFamily="34" charset="0"/>
              <a:buChar char="•"/>
            </a:pPr>
            <a:r>
              <a:rPr lang="en-US" sz="2400" dirty="0"/>
              <a:t> </a:t>
            </a:r>
            <a:r>
              <a:rPr lang="en-US" sz="2400" dirty="0" smtClean="0"/>
              <a:t>During WWII, preoccupied with the fighting in Europe, France ignores Vietnam</a:t>
            </a:r>
          </a:p>
          <a:p>
            <a:pPr>
              <a:buFont typeface="Arial" pitchFamily="34" charset="0"/>
              <a:buChar char="•"/>
            </a:pPr>
            <a:r>
              <a:rPr lang="en-US" sz="2400" dirty="0"/>
              <a:t> </a:t>
            </a:r>
            <a:r>
              <a:rPr lang="en-US" sz="2400" dirty="0" smtClean="0"/>
              <a:t>After WWII, France seeks to reestablish its colonial empire</a:t>
            </a:r>
          </a:p>
          <a:p>
            <a:pPr>
              <a:buFont typeface="Arial" pitchFamily="34" charset="0"/>
              <a:buChar char="•"/>
            </a:pPr>
            <a:r>
              <a:rPr lang="en-US" sz="2400" dirty="0"/>
              <a:t> </a:t>
            </a:r>
            <a:r>
              <a:rPr lang="en-US" sz="2400" dirty="0" smtClean="0"/>
              <a:t>Vietnamese resent the French presence </a:t>
            </a:r>
          </a:p>
          <a:p>
            <a:pPr>
              <a:buFont typeface="Arial" pitchFamily="34" charset="0"/>
              <a:buChar char="•"/>
            </a:pPr>
            <a:r>
              <a:rPr lang="en-US" sz="2400" dirty="0"/>
              <a:t> </a:t>
            </a:r>
            <a:r>
              <a:rPr lang="en-US" sz="2400" dirty="0" smtClean="0"/>
              <a:t>Ho Chi Minh leads a communist insurgency against French forces at </a:t>
            </a:r>
            <a:r>
              <a:rPr lang="en-US" sz="2400" dirty="0" err="1" smtClean="0"/>
              <a:t>Dien</a:t>
            </a:r>
            <a:r>
              <a:rPr lang="en-US" sz="2400" dirty="0" smtClean="0"/>
              <a:t> Bien </a:t>
            </a:r>
            <a:r>
              <a:rPr lang="en-US" sz="2400" dirty="0" err="1" smtClean="0"/>
              <a:t>Phu</a:t>
            </a:r>
            <a:r>
              <a:rPr lang="en-US" sz="2400" dirty="0" smtClean="0"/>
              <a:t>.</a:t>
            </a:r>
            <a:endParaRPr lang="en-US" sz="2400" dirty="0"/>
          </a:p>
        </p:txBody>
      </p:sp>
      <p:pic>
        <p:nvPicPr>
          <p:cNvPr id="7" name="Picture 6" descr="hochiminh.bmp"/>
          <p:cNvPicPr>
            <a:picLocks noChangeAspect="1"/>
          </p:cNvPicPr>
          <p:nvPr/>
        </p:nvPicPr>
        <p:blipFill>
          <a:blip r:embed="rId4" cstate="print"/>
          <a:stretch>
            <a:fillRect/>
          </a:stretch>
        </p:blipFill>
        <p:spPr>
          <a:xfrm>
            <a:off x="1524000" y="4667524"/>
            <a:ext cx="2085714" cy="21904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anim calcmode="lin" valueType="num">
                                      <p:cBhvr additive="base">
                                        <p:cTn id="3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53" presetClass="entr" presetSubtype="0" fill="hold"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594</TotalTime>
  <Words>799</Words>
  <Application>Microsoft Office PowerPoint</Application>
  <PresentationFormat>On-screen Show (4:3)</PresentationFormat>
  <Paragraphs>93</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Song of the Day</vt:lpstr>
      <vt:lpstr>1965</vt:lpstr>
      <vt:lpstr>Norman Morrison</vt:lpstr>
      <vt:lpstr>How to Build a Mnemonic Palace</vt:lpstr>
      <vt:lpstr>Vietnam Era Timeline</vt:lpstr>
      <vt:lpstr>Vietnam Era Timeline</vt:lpstr>
      <vt:lpstr>Example</vt:lpstr>
      <vt:lpstr>1. Vietnam Wins Independence From France</vt:lpstr>
      <vt:lpstr>1. Vietnam Wins Independence From France</vt:lpstr>
      <vt:lpstr>2. Vietnam Divided in Two</vt:lpstr>
      <vt:lpstr>3. Eisenhower’s Domino Theory</vt:lpstr>
      <vt:lpstr>4. Kennedy Beats Nixon</vt:lpstr>
      <vt:lpstr>4. Kennedy Beats Nixon</vt:lpstr>
      <vt:lpstr>1960 Election</vt:lpstr>
      <vt:lpstr>5. Bay of Pigs Invasion</vt:lpstr>
      <vt:lpstr>5. Bay of Pigs Invasion</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dc:creator>
  <cp:lastModifiedBy>frenzelr</cp:lastModifiedBy>
  <cp:revision>36</cp:revision>
  <dcterms:created xsi:type="dcterms:W3CDTF">2012-04-17T04:56:32Z</dcterms:created>
  <dcterms:modified xsi:type="dcterms:W3CDTF">2012-04-17T22:51:59Z</dcterms:modified>
</cp:coreProperties>
</file>